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  <p:sldMasterId id="2147483660" r:id="rId2"/>
  </p:sldMasterIdLst>
  <p:notesMasterIdLst>
    <p:notesMasterId r:id="rId12"/>
  </p:notesMasterIdLst>
  <p:sldIdLst>
    <p:sldId id="256" r:id="rId3"/>
    <p:sldId id="271" r:id="rId4"/>
    <p:sldId id="328" r:id="rId5"/>
    <p:sldId id="338" r:id="rId6"/>
    <p:sldId id="336" r:id="rId7"/>
    <p:sldId id="341" r:id="rId8"/>
    <p:sldId id="340" r:id="rId9"/>
    <p:sldId id="295" r:id="rId10"/>
    <p:sldId id="313" r:id="rId11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redný štýl 3 - 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Štýl s motívom 1 - zvýrazneni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Štýl s motívom 2 - zvýrazneni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vetlý štýl 2 - zvýrazneni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Svetlý štýl 3 - zvýrazneni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redný štýl 1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Tmavý štýl 1 - zvýrazneni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Tmavý štýl 2 - zvýraznenie 5/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956F4-E23E-4CA6-9206-7BF7C18813F2}" type="datetimeFigureOut">
              <a:rPr lang="sk-SK" smtClean="0"/>
              <a:pPr/>
              <a:t>20.02.2020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FE273-3BE1-4904-BBCB-1C468CCF355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321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20.02.2020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942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20.02.2020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30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20.02.2020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084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20.02.2020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579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20.02.2020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6894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20.02.2020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398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20.02.2020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7174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20.02.2020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537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20.02.2020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9380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20.02.2020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2920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20.02.2020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22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/>
              <a:pPr>
                <a:defRPr/>
              </a:pPr>
              <a:t>20.02.2020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20.02.2020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50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metodika.imrk@minv.sk" TargetMode="External"/><Relationship Id="rId7" Type="http://schemas.openxmlformats.org/officeDocument/2006/relationships/hyperlink" Target="mailto:jozef.rosko@minv.sk" TargetMode="External"/><Relationship Id="rId2" Type="http://schemas.openxmlformats.org/officeDocument/2006/relationships/hyperlink" Target="http://www.minv.sk/?OPL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.fejes@minv.sk" TargetMode="External"/><Relationship Id="rId5" Type="http://schemas.openxmlformats.org/officeDocument/2006/relationships/hyperlink" Target="mailto:.korec@minv.sk" TargetMode="External"/><Relationship Id="rId4" Type="http://schemas.openxmlformats.org/officeDocument/2006/relationships/hyperlink" Target="mailto:matej.mikuska@minv.s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27984" y="3789040"/>
            <a:ext cx="4271963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OPERAČNÝ PROGRAM </a:t>
            </a:r>
            <a:br>
              <a:rPr lang="sk-SK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ĽUDSKÉ ZDROJE</a:t>
            </a:r>
            <a:endParaRPr lang="sk-SK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27984" y="4869160"/>
            <a:ext cx="4257675" cy="500062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Inklúzia marginalizovaných rómskych komunít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sk-SK" sz="1200" dirty="0">
                <a:latin typeface="Arial" charset="0"/>
                <a:cs typeface="WenQuanYi Zen Hei" charset="0"/>
              </a:rPr>
              <a:t>Programové obdobie 2014-2020</a:t>
            </a:r>
            <a:endParaRPr lang="sk-SK" sz="1200" dirty="0"/>
          </a:p>
        </p:txBody>
      </p:sp>
      <p:sp>
        <p:nvSpPr>
          <p:cNvPr id="4" name="Podnadpis 2"/>
          <p:cNvSpPr txBox="1">
            <a:spLocks/>
          </p:cNvSpPr>
          <p:nvPr/>
        </p:nvSpPr>
        <p:spPr bwMode="auto">
          <a:xfrm>
            <a:off x="395537" y="4847238"/>
            <a:ext cx="2736303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Zabezpečenie prístupu k pitnej vode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„Navrhované nastavenie výzvy“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60640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latin typeface="+mj-lt"/>
                <a:ea typeface="Verdana" panose="020B0604030504040204" pitchFamily="34" charset="0"/>
                <a:cs typeface="Arial" pitchFamily="34" charset="0"/>
              </a:rPr>
              <a:t>Výzva </a:t>
            </a: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 pitchFamily="34" charset="0"/>
              </a:rPr>
              <a:t>z</a:t>
            </a: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latin typeface="+mj-lt"/>
                <a:cs typeface="WenQuanYi Zen Hei" charset="0"/>
              </a:rPr>
              <a:t>abezpečenie prístupu k pitnej vode</a:t>
            </a:r>
          </a:p>
          <a:p>
            <a:pPr marL="0" indent="0" algn="ctr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sk-SK" sz="20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Plánovaná alokácia:             </a:t>
            </a:r>
            <a:r>
              <a:rPr lang="sk-SK" sz="1800" b="1" dirty="0">
                <a:ea typeface="Verdana" panose="020B0604030504040204" pitchFamily="34" charset="0"/>
                <a:cs typeface="Arial" pitchFamily="34" charset="0"/>
              </a:rPr>
              <a:t>8,5 mil. EUR </a:t>
            </a:r>
            <a:r>
              <a:rPr lang="sk-SK" sz="1800" dirty="0">
                <a:ea typeface="Verdana" panose="020B0604030504040204" pitchFamily="34" charset="0"/>
                <a:cs typeface="Arial" pitchFamily="34" charset="0"/>
              </a:rPr>
              <a:t>(EÚ zdroje) – osobitná alokácia pre osídlenia 		              mimo obce</a:t>
            </a:r>
          </a:p>
          <a:p>
            <a:pPr marL="0" indent="0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Plán vyhlásenia:                   </a:t>
            </a:r>
            <a:r>
              <a:rPr lang="sk-SK" sz="1800" b="1" dirty="0">
                <a:ea typeface="Verdana" panose="020B0604030504040204" pitchFamily="34" charset="0"/>
                <a:cs typeface="Arial" pitchFamily="34" charset="0"/>
              </a:rPr>
              <a:t>03/2020</a:t>
            </a:r>
          </a:p>
          <a:p>
            <a:pPr marL="0" indent="0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Plánovaná uzávierka 1. kola:</a:t>
            </a:r>
            <a:r>
              <a:rPr lang="sk-SK" sz="1800" dirty="0">
                <a:ea typeface="Verdana" panose="020B0604030504040204" pitchFamily="34" charset="0"/>
                <a:cs typeface="Arial" pitchFamily="34" charset="0"/>
              </a:rPr>
              <a:t>  </a:t>
            </a:r>
            <a:r>
              <a:rPr lang="sk-SK" sz="1800" b="1" dirty="0">
                <a:ea typeface="Verdana" panose="020B0604030504040204" pitchFamily="34" charset="0"/>
                <a:cs typeface="Arial" pitchFamily="34" charset="0"/>
              </a:rPr>
              <a:t>05/2020</a:t>
            </a:r>
          </a:p>
          <a:p>
            <a:pPr marL="0" indent="0">
              <a:buNone/>
            </a:pPr>
            <a:r>
              <a:rPr lang="sk-SK" sz="1800" dirty="0">
                <a:ea typeface="Verdana" panose="020B0604030504040204" pitchFamily="34" charset="0"/>
                <a:cs typeface="Arial" pitchFamily="34" charset="0"/>
              </a:rPr>
              <a:t>	</a:t>
            </a:r>
            <a:r>
              <a:rPr lang="sk-SK" sz="1600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    </a:t>
            </a:r>
            <a:endParaRPr lang="sk-SK" sz="1800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Zásobník projektov:</a:t>
            </a:r>
            <a:r>
              <a:rPr lang="sk-SK" sz="1800" dirty="0"/>
              <a:t>      pozitívne vyhodnotené projekty, neschválené z dôvodu chýbajúcej alokácie, budú môcť byť schválené po uvoľnení finančných prostriedkov a po schválení navýšenia alokácie na výzvu 	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700" b="1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fontAlgn="auto">
              <a:spcAft>
                <a:spcPts val="0"/>
              </a:spcAft>
              <a:buNone/>
              <a:defRPr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019622"/>
              </p:ext>
            </p:extLst>
          </p:nvPr>
        </p:nvGraphicFramePr>
        <p:xfrm>
          <a:off x="252413" y="901700"/>
          <a:ext cx="8626475" cy="255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Dokument" r:id="rId4" imgW="5733322" imgH="1664889" progId="Word.Document.12">
                  <p:embed/>
                </p:oleObj>
              </mc:Choice>
              <mc:Fallback>
                <p:oleObj name="Dokument" r:id="rId4" imgW="5733322" imgH="166488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2413" y="901700"/>
                        <a:ext cx="8626475" cy="2551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22455" y="252045"/>
            <a:ext cx="8219256" cy="5760640"/>
          </a:xfrm>
        </p:spPr>
        <p:txBody>
          <a:bodyPr/>
          <a:lstStyle/>
          <a:p>
            <a:pPr marL="0" indent="0" algn="ctr">
              <a:buNone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Výzva </a:t>
            </a: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z</a:t>
            </a: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abezpečenie prístupu k pitnej vode</a:t>
            </a:r>
            <a:r>
              <a:rPr lang="sk-SK" sz="2800" dirty="0"/>
              <a:t>	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800" b="1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Oprávnení žiadatelia/Oprávnené územie: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dirty="0"/>
              <a:t>1055 obcí – </a:t>
            </a:r>
            <a:r>
              <a:rPr lang="sk-SK" sz="1800" dirty="0"/>
              <a:t>Atlas rómskych komunít 2013+2019 (bez BA kraja)</a:t>
            </a:r>
          </a:p>
          <a:p>
            <a:pPr marL="0" indent="0">
              <a:buNone/>
            </a:pP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Oprávnené aktivity: </a:t>
            </a:r>
            <a:endParaRPr lang="sk-SK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000" dirty="0"/>
              <a:t>výstavba a rozšírenie miestnych vodovodov/potrubných rozvodov pitnej vody,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000" dirty="0"/>
              <a:t>r</a:t>
            </a:r>
            <a:r>
              <a:rPr lang="sk-SK" sz="2000" dirty="0" smtClean="0"/>
              <a:t>ealizácia vodného </a:t>
            </a:r>
            <a:r>
              <a:rPr lang="sk-SK" sz="2000" dirty="0"/>
              <a:t>zdroja,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000" dirty="0"/>
              <a:t>výstavba výdajných miest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000" dirty="0"/>
              <a:t>realizácia úpravní povrchovej vody</a:t>
            </a:r>
          </a:p>
          <a:p>
            <a:pPr marL="0" indent="0">
              <a:buNone/>
            </a:pP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Spôsob financovania: </a:t>
            </a:r>
            <a:r>
              <a:rPr lang="sk-SK" sz="2000" dirty="0" err="1"/>
              <a:t>predfinancovanie</a:t>
            </a:r>
            <a:r>
              <a:rPr lang="sk-SK" sz="2000" dirty="0"/>
              <a:t> + refundácia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Nenávratný finančný príspevok (NFP):  </a:t>
            </a:r>
            <a:r>
              <a:rPr lang="sk-SK" sz="2400" b="1" dirty="0"/>
              <a:t>95%  </a:t>
            </a:r>
            <a:r>
              <a:rPr lang="sk-SK" sz="2000" dirty="0"/>
              <a:t>Spolufinancovanie:  </a:t>
            </a:r>
            <a:r>
              <a:rPr lang="sk-SK" sz="2400" b="1" dirty="0"/>
              <a:t>5% </a:t>
            </a:r>
          </a:p>
          <a:p>
            <a:pPr marL="0" indent="0">
              <a:buNone/>
            </a:pP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Výška NFP: </a:t>
            </a:r>
            <a:r>
              <a:rPr lang="sk-SK" sz="2000" dirty="0"/>
              <a:t>	</a:t>
            </a:r>
            <a:r>
              <a:rPr lang="sk-SK" sz="2400" u="sng" dirty="0"/>
              <a:t>MIN</a:t>
            </a:r>
            <a:r>
              <a:rPr lang="sk-SK" sz="2400" dirty="0"/>
              <a:t>.</a:t>
            </a:r>
            <a:r>
              <a:rPr lang="sk-SK" sz="2000" dirty="0"/>
              <a:t> - </a:t>
            </a:r>
            <a:r>
              <a:rPr lang="sk-SK" sz="2000" b="1" dirty="0">
                <a:ea typeface="Verdana" panose="020B0604030504040204" pitchFamily="34" charset="0"/>
                <a:cs typeface="Arial" pitchFamily="34" charset="0"/>
              </a:rPr>
              <a:t>nestanovuje sa	</a:t>
            </a:r>
            <a:r>
              <a:rPr lang="sk-SK" sz="2400" u="sng" dirty="0">
                <a:ea typeface="Verdana" panose="020B0604030504040204" pitchFamily="34" charset="0"/>
                <a:cs typeface="Arial" pitchFamily="34" charset="0"/>
              </a:rPr>
              <a:t>MAX.</a:t>
            </a:r>
            <a:r>
              <a:rPr lang="sk-SK" sz="2000" dirty="0"/>
              <a:t> </a:t>
            </a:r>
            <a:r>
              <a:rPr lang="sk-SK" sz="2000" b="1" dirty="0"/>
              <a:t>1,425 mil. EUR </a:t>
            </a:r>
            <a:endParaRPr lang="sk-SK" sz="900" b="1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Celkové oprávnené výdavky (COV): </a:t>
            </a:r>
            <a:r>
              <a:rPr lang="sk-SK" sz="2000" b="1" dirty="0"/>
              <a:t>max. 1 500 000,00 EUR</a:t>
            </a:r>
          </a:p>
          <a:p>
            <a:pPr marL="0" indent="0">
              <a:buNone/>
            </a:pPr>
            <a:endParaRPr lang="sk-SK" sz="2000" b="1" dirty="0"/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552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60640"/>
          </a:xfrm>
        </p:spPr>
        <p:txBody>
          <a:bodyPr/>
          <a:lstStyle/>
          <a:p>
            <a:pPr marL="0" indent="0" algn="ctr">
              <a:buNone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Porovnanie výziev</a:t>
            </a:r>
            <a:endParaRPr lang="sk-SK" sz="2800" dirty="0"/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800" b="1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306931"/>
              </p:ext>
            </p:extLst>
          </p:nvPr>
        </p:nvGraphicFramePr>
        <p:xfrm>
          <a:off x="500034" y="908720"/>
          <a:ext cx="8320438" cy="4189901"/>
        </p:xfrm>
        <a:graphic>
          <a:graphicData uri="http://schemas.openxmlformats.org/drawingml/2006/table">
            <a:tbl>
              <a:tblPr firstRow="1" firstCol="1" bandRow="1"/>
              <a:tblGrid>
                <a:gridCol w="40463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740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340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Výzva 2016</a:t>
                      </a: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(stará)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Výzva 2020</a:t>
                      </a: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(nová)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20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Oprávnené</a:t>
                      </a:r>
                      <a:r>
                        <a:rPr lang="sk-SK" sz="160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výdavky iba vo vzťahu k osídleniu MRK</a:t>
                      </a:r>
                      <a:endParaRPr lang="sk-SK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Okrem výdavkov vzťahujúcich sa osídlenia MRK budú oprávnené aj výdavky na lokality</a:t>
                      </a:r>
                      <a:r>
                        <a:rPr lang="sk-SK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mimo MRK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Nastavenie externého manažmentu</a:t>
                      </a:r>
                      <a:r>
                        <a:rPr lang="sk-SK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verejného obstarávania na hodinovú sadzbu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Nastavenie externého manažmentu a verejného obstarávania</a:t>
                      </a:r>
                      <a:r>
                        <a:rPr lang="sk-SK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 percentuálnu sadzbu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91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Benchmarky</a:t>
                      </a:r>
                      <a:r>
                        <a:rPr lang="sk-SK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limity nastavené na celkovú hodnotu projektu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Benchmarky</a:t>
                      </a:r>
                      <a:r>
                        <a:rPr lang="sk-SK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k-SK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viazané </a:t>
                      </a:r>
                      <a:r>
                        <a:rPr lang="sk-SK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stavebné práce a následne narátavanie ostatných aktivít mimo stavebných prác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5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Obmedzená možnosť kombinácie aktivít </a:t>
                      </a:r>
                      <a:endParaRPr lang="sk-SK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Možnosť kombinácie všetkých</a:t>
                      </a:r>
                      <a:r>
                        <a:rPr lang="sk-SK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aktivít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5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Výzva</a:t>
                      </a:r>
                      <a:r>
                        <a:rPr lang="sk-SK" sz="160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nemala nastavený zásobník projektov</a:t>
                      </a:r>
                      <a:endParaRPr lang="sk-SK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Nastavený zásobník</a:t>
                      </a:r>
                      <a:r>
                        <a:rPr lang="sk-SK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projektov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11610104"/>
                  </a:ext>
                </a:extLst>
              </a:tr>
              <a:tr h="425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Limit oprávnených výdavkov podľa vzorca Počet</a:t>
                      </a:r>
                      <a:r>
                        <a:rPr lang="sk-SK" sz="160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MRK x limit na osobu</a:t>
                      </a:r>
                      <a:endParaRPr lang="sk-SK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Limity nastavené</a:t>
                      </a:r>
                      <a:r>
                        <a:rPr lang="sk-SK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 intervaloch podľa počtu MRK, ktorým sa zabezpečí prístup k vode + </a:t>
                      </a: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Nastavený parametrický údaj pre zabezpečenie efektívnosti použitia</a:t>
                      </a:r>
                      <a:r>
                        <a:rPr lang="sk-SK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NFP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58200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403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352928" cy="5760640"/>
          </a:xfrm>
          <a:noFill/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Osobitné podmienky poskytnutia príspevku</a:t>
            </a:r>
            <a:endParaRPr lang="sk-SK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algn="just" fontAlgn="auto">
              <a:spcAft>
                <a:spcPts val="0"/>
              </a:spcAft>
              <a:defRPr/>
            </a:pPr>
            <a:r>
              <a:rPr lang="sk-SK" sz="2000" dirty="0"/>
              <a:t>Prijímatelia zapojení do výzvy z roku 2016, sa môžu zapojiť do výzvy, ak je predmetom projektu zabezpečenie prístupu k pitnej vode pre </a:t>
            </a:r>
            <a:r>
              <a:rPr lang="sk-SK" sz="2000" b="1" dirty="0"/>
              <a:t>iné osídlenie </a:t>
            </a:r>
            <a:r>
              <a:rPr lang="sk-SK" sz="2000" dirty="0"/>
              <a:t>ako to, ktoré je v projekte v rámci výzvy 2016;</a:t>
            </a:r>
          </a:p>
          <a:p>
            <a:pPr marL="425196" algn="just" fontAlgn="auto">
              <a:spcAft>
                <a:spcPts val="0"/>
              </a:spcAft>
              <a:defRPr/>
            </a:pPr>
            <a:r>
              <a:rPr lang="sk-SK" sz="2000" dirty="0"/>
              <a:t>Žiadateľ môže smerovať </a:t>
            </a:r>
            <a:r>
              <a:rPr lang="sk-SK" sz="2000" b="1" dirty="0"/>
              <a:t>podporu aj mimo rómskych osídlení </a:t>
            </a:r>
            <a:r>
              <a:rPr lang="sk-SK" sz="2000" dirty="0"/>
              <a:t>v maximálnom pomere 100% celkových oprávnených výdavkov podľa tabuľky 1 Oprávnené výdavky, ktoré sú spojené s výdavkami na trase zabezpečujúcej prístup k pitnej vode smerujúce do osídlenia MRK. Bude treba rozdeliť rozpočet;</a:t>
            </a:r>
          </a:p>
          <a:p>
            <a:pPr marL="425196" algn="just" fontAlgn="auto">
              <a:spcAft>
                <a:spcPts val="0"/>
              </a:spcAft>
              <a:defRPr/>
            </a:pPr>
            <a:r>
              <a:rPr lang="sk-SK" sz="2000" dirty="0"/>
              <a:t>V prípade realizácie </a:t>
            </a:r>
            <a:r>
              <a:rPr lang="sk-SK" sz="2000" b="1" dirty="0"/>
              <a:t>inej formy zabezpečenia prístupu k pitnej vode </a:t>
            </a:r>
            <a:r>
              <a:rPr lang="sk-SK" sz="2000" dirty="0"/>
              <a:t>v riešenej lokalite ako je prevažujúci prístup k pitnej vode v obci  žiadateľ popíše a preukáže (napr. vyjadrením správcu existujúcej infraštruktúry zabezpečujúcej prístup k pitnej vode; porovnaním prepočtov projektanta pre rôzne alternatívy prístupu k pitnej vode ), že nie je možné realizovať rovnakú formu zabezpečenia prístupu k pitnej vode v riešenej lokalite ako je aktuálne zabezpečenie prístupu k pitnej vode v obci. </a:t>
            </a:r>
          </a:p>
          <a:p>
            <a:pPr marL="425196" algn="just" fontAlgn="auto">
              <a:spcAft>
                <a:spcPts val="0"/>
              </a:spcAft>
              <a:defRPr/>
            </a:pPr>
            <a:endParaRPr lang="sk-SK" sz="2000" dirty="0"/>
          </a:p>
          <a:p>
            <a:pPr marL="425196" algn="just" fontAlgn="auto">
              <a:spcAft>
                <a:spcPts val="0"/>
              </a:spcAft>
              <a:defRPr/>
            </a:pPr>
            <a:endParaRPr lang="sk-SK" sz="2000" dirty="0"/>
          </a:p>
          <a:p>
            <a:pPr marL="425196" algn="just" fontAlgn="auto">
              <a:spcAft>
                <a:spcPts val="0"/>
              </a:spcAft>
              <a:defRPr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469721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352928" cy="5760640"/>
          </a:xfrm>
          <a:noFill/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Osobitné podmienky poskytnutia príspevku</a:t>
            </a:r>
            <a:endParaRPr lang="sk-SK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algn="just" fontAlgn="auto">
              <a:spcAft>
                <a:spcPts val="0"/>
              </a:spcAft>
              <a:defRPr/>
            </a:pPr>
            <a:r>
              <a:rPr lang="sk-SK" sz="2000" dirty="0"/>
              <a:t>Musí ísť o zabezpečenie </a:t>
            </a:r>
            <a:r>
              <a:rPr lang="sk-SK" sz="2000" b="1" dirty="0"/>
              <a:t>hromadného zásobovania pitnou vodou </a:t>
            </a:r>
            <a:r>
              <a:rPr lang="sk-SK" sz="2000" dirty="0"/>
              <a:t>= pre 50 </a:t>
            </a:r>
            <a:r>
              <a:rPr lang="sk-SK" sz="2000" dirty="0" smtClean="0"/>
              <a:t>ľudí;</a:t>
            </a:r>
            <a:endParaRPr lang="sk-SK" sz="2000" dirty="0"/>
          </a:p>
          <a:p>
            <a:pPr marL="425196" algn="just" fontAlgn="auto">
              <a:spcAft>
                <a:spcPts val="0"/>
              </a:spcAft>
              <a:defRPr/>
            </a:pPr>
            <a:r>
              <a:rPr lang="sk-SK" sz="2000" dirty="0"/>
              <a:t>Žiadateľ je povinný pre osoby MRK zabezpečiť </a:t>
            </a:r>
            <a:r>
              <a:rPr lang="sk-SK" sz="2000" b="1" dirty="0"/>
              <a:t>nepretržitý prístup k pitnej </a:t>
            </a:r>
            <a:r>
              <a:rPr lang="sk-SK" sz="2000" dirty="0"/>
              <a:t>vode počas obdobia udržateľnosti projektu;</a:t>
            </a:r>
          </a:p>
          <a:p>
            <a:pPr marL="425196" algn="just" fontAlgn="auto">
              <a:spcAft>
                <a:spcPts val="0"/>
              </a:spcAft>
              <a:defRPr/>
            </a:pPr>
            <a:r>
              <a:rPr lang="sk-SK" sz="2000" dirty="0"/>
              <a:t>Navrhovaný projekt musí byť „</a:t>
            </a:r>
            <a:r>
              <a:rPr lang="sk-SK" sz="2000" b="1" dirty="0"/>
              <a:t>dostatočný</a:t>
            </a:r>
            <a:r>
              <a:rPr lang="sk-SK" sz="2000" dirty="0"/>
              <a:t>“ prístup k pitnej vode vo vzťahu k počtu obyvateľov MRK v riešenej lokalite</a:t>
            </a:r>
          </a:p>
          <a:p>
            <a:pPr marL="425196" algn="just" fontAlgn="auto">
              <a:spcAft>
                <a:spcPts val="0"/>
              </a:spcAft>
              <a:defRPr/>
            </a:pPr>
            <a:r>
              <a:rPr lang="sk-SK" sz="2000" dirty="0"/>
              <a:t>Žiadateľ je povinný zabezpečiť </a:t>
            </a:r>
            <a:r>
              <a:rPr lang="sk-SK" sz="2000" b="1" dirty="0"/>
              <a:t>prevádzkovanie vodohospodárskej infraštruktúry</a:t>
            </a:r>
            <a:r>
              <a:rPr lang="sk-SK" sz="2000" dirty="0"/>
              <a:t> v súlade s právnymi dokumentami vydanými SO a touto výzvou.</a:t>
            </a:r>
          </a:p>
          <a:p>
            <a:pPr marL="425196" algn="just" fontAlgn="auto">
              <a:spcAft>
                <a:spcPts val="0"/>
              </a:spcAft>
              <a:defRPr/>
            </a:pPr>
            <a:endParaRPr lang="sk-SK" sz="2000" dirty="0"/>
          </a:p>
          <a:p>
            <a:pPr marL="425196" algn="just" fontAlgn="auto">
              <a:spcAft>
                <a:spcPts val="0"/>
              </a:spcAft>
              <a:defRPr/>
            </a:pPr>
            <a:endParaRPr lang="sk-SK" sz="2000" dirty="0"/>
          </a:p>
          <a:p>
            <a:pPr marL="425196" algn="just" fontAlgn="auto">
              <a:spcAft>
                <a:spcPts val="0"/>
              </a:spcAft>
              <a:defRPr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371697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251520" y="332656"/>
            <a:ext cx="8568952" cy="3600400"/>
          </a:xfrm>
          <a:noFill/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Aktivity a </a:t>
            </a:r>
            <a:r>
              <a:rPr lang="sk-SK" sz="2800" b="1" dirty="0" err="1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benchmarky</a:t>
            </a: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 na stavebné práce</a:t>
            </a:r>
          </a:p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Tabuľka 1</a:t>
            </a:r>
          </a:p>
          <a:p>
            <a:pPr marL="457200" lvl="1" indent="0">
              <a:buNone/>
            </a:pPr>
            <a:endParaRPr lang="sk-SK" sz="2000" dirty="0"/>
          </a:p>
          <a:p>
            <a:pPr marL="457200" lvl="1" indent="0">
              <a:buNone/>
            </a:pPr>
            <a:endParaRPr lang="sk-SK" sz="2000" dirty="0"/>
          </a:p>
          <a:p>
            <a:pPr marL="457200" lvl="1" indent="0">
              <a:buNone/>
            </a:pPr>
            <a:endParaRPr lang="sk-SK" sz="2000" dirty="0"/>
          </a:p>
          <a:p>
            <a:pPr marL="457200" lvl="1" indent="0">
              <a:buNone/>
            </a:pPr>
            <a:endParaRPr lang="sk-SK" sz="2000" dirty="0"/>
          </a:p>
          <a:p>
            <a:pPr marL="457200" lvl="1" indent="0">
              <a:buNone/>
            </a:pPr>
            <a:endParaRPr lang="sk-SK" sz="2000" dirty="0"/>
          </a:p>
          <a:p>
            <a:pPr marL="457200" lvl="1" indent="0">
              <a:buNone/>
            </a:pPr>
            <a:endParaRPr lang="sk-SK" sz="2000" dirty="0"/>
          </a:p>
          <a:p>
            <a:pPr marL="457200" lvl="1" indent="0">
              <a:buNone/>
            </a:pPr>
            <a:endParaRPr lang="sk-SK" sz="2000" dirty="0"/>
          </a:p>
          <a:p>
            <a:pPr marL="457200" lvl="1" indent="0">
              <a:buNone/>
            </a:pPr>
            <a:endParaRPr lang="sk-SK" sz="2000" dirty="0"/>
          </a:p>
          <a:p>
            <a:pPr marL="457200" lvl="1" indent="0">
              <a:buNone/>
            </a:pPr>
            <a:endParaRPr lang="sk-SK" sz="2000" dirty="0"/>
          </a:p>
          <a:p>
            <a:pPr marL="457200" lvl="1" indent="0">
              <a:buNone/>
            </a:pPr>
            <a:r>
              <a:rPr lang="sk-SK" sz="1800" dirty="0"/>
              <a:t>Prekročenie </a:t>
            </a:r>
            <a:r>
              <a:rPr lang="sk-SK" sz="1800" dirty="0" err="1"/>
              <a:t>benchmarku</a:t>
            </a:r>
            <a:r>
              <a:rPr lang="sk-SK" sz="1800" dirty="0"/>
              <a:t> z objektívnych príčin (napr. zo stavebno-technických, technologických, geotechnických, prírodných, časových alebo iných dôvodov) je </a:t>
            </a:r>
            <a:r>
              <a:rPr lang="sk-SK" sz="1800" b="1" dirty="0"/>
              <a:t>žiadateľ</a:t>
            </a:r>
            <a:r>
              <a:rPr lang="sk-SK" sz="1800" dirty="0"/>
              <a:t> </a:t>
            </a:r>
            <a:r>
              <a:rPr lang="sk-SK" sz="1800" b="1" dirty="0"/>
              <a:t>povinný zdôvodniť</a:t>
            </a:r>
            <a:r>
              <a:rPr lang="sk-SK" sz="1800" dirty="0"/>
              <a:t> jeho prekročenie. Po odsúhlasení týchto objektívnych príčin je možné uznať tieto výdavky za oprávnené, ale len do výšky finančného limitu.</a:t>
            </a:r>
          </a:p>
          <a:p>
            <a:pPr marL="457200" lvl="1" indent="0">
              <a:buNone/>
            </a:pPr>
            <a:endParaRPr lang="sk-SK" sz="2000" dirty="0"/>
          </a:p>
          <a:p>
            <a:pPr marL="482346" lvl="1" indent="0" fontAlgn="auto">
              <a:spcAft>
                <a:spcPts val="0"/>
              </a:spcAft>
              <a:buNone/>
              <a:defRPr/>
            </a:pPr>
            <a:endParaRPr lang="sk-SK" sz="1600" dirty="0"/>
          </a:p>
          <a:p>
            <a:pPr marL="82296" indent="0" fontAlgn="auto">
              <a:spcAft>
                <a:spcPts val="0"/>
              </a:spcAft>
              <a:buNone/>
              <a:defRPr/>
            </a:pPr>
            <a:endParaRPr lang="sk-SK" sz="2000" dirty="0"/>
          </a:p>
        </p:txBody>
      </p:sp>
      <p:graphicFrame>
        <p:nvGraphicFramePr>
          <p:cNvPr id="3" name="Tabuľ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315848"/>
              </p:ext>
            </p:extLst>
          </p:nvPr>
        </p:nvGraphicFramePr>
        <p:xfrm>
          <a:off x="885004" y="1142772"/>
          <a:ext cx="7416825" cy="2783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6304">
                  <a:extLst>
                    <a:ext uri="{9D8B030D-6E8A-4147-A177-3AD203B41FA5}">
                      <a16:colId xmlns="" xmlns:a16="http://schemas.microsoft.com/office/drawing/2014/main" val="804095292"/>
                    </a:ext>
                  </a:extLst>
                </a:gridCol>
                <a:gridCol w="2376264">
                  <a:extLst>
                    <a:ext uri="{9D8B030D-6E8A-4147-A177-3AD203B41FA5}">
                      <a16:colId xmlns="" xmlns:a16="http://schemas.microsoft.com/office/drawing/2014/main" val="2757395343"/>
                    </a:ext>
                  </a:extLst>
                </a:gridCol>
                <a:gridCol w="2304257">
                  <a:extLst>
                    <a:ext uri="{9D8B030D-6E8A-4147-A177-3AD203B41FA5}">
                      <a16:colId xmlns="" xmlns:a16="http://schemas.microsoft.com/office/drawing/2014/main" val="20903276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Oprávnený výdavok s DPH</a:t>
                      </a:r>
                    </a:p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err="1"/>
                        <a:t>Benchmark</a:t>
                      </a:r>
                      <a:r>
                        <a:rPr lang="sk-SK" dirty="0"/>
                        <a:t>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Finančný limit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54948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Vodovod</a:t>
                      </a:r>
                      <a:r>
                        <a:rPr lang="sk-SK" sz="16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260,00 EUR/m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360,00 EUR/m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985636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Vodný </a:t>
                      </a:r>
                      <a:r>
                        <a:rPr lang="sk-SK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zdroj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46 000,00 </a:t>
                      </a:r>
                      <a:r>
                        <a:rPr lang="sk-SK" sz="16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EUR</a:t>
                      </a:r>
                      <a:endParaRPr lang="sk-SK" sz="16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60 000,00 </a:t>
                      </a:r>
                      <a:r>
                        <a:rPr lang="sk-SK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EUR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686344779"/>
                  </a:ext>
                </a:extLst>
              </a:tr>
              <a:tr h="133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Úpravňa povrchovej </a:t>
                      </a:r>
                      <a:r>
                        <a:rPr lang="sk-SK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vody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70 000,00 </a:t>
                      </a:r>
                      <a:r>
                        <a:rPr lang="sk-SK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EUR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80 000,00 </a:t>
                      </a:r>
                      <a:r>
                        <a:rPr lang="sk-SK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EUR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255787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Výdajné </a:t>
                      </a:r>
                      <a:r>
                        <a:rPr lang="sk-SK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miesto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15 000,00 </a:t>
                      </a:r>
                      <a:r>
                        <a:rPr lang="sk-SK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EUR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19 200,00 </a:t>
                      </a:r>
                      <a:r>
                        <a:rPr lang="sk-SK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EUR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923836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Hydrogeologický prieskum</a:t>
                      </a:r>
                      <a:endParaRPr lang="sk-SK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11 500,00 EUR</a:t>
                      </a:r>
                      <a:endParaRPr lang="sk-SK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14 200,00 EUR</a:t>
                      </a:r>
                      <a:endParaRPr lang="sk-SK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568520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889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274638"/>
            <a:ext cx="8291264" cy="5098579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Ďalšie oprávnené výdavky</a:t>
            </a:r>
            <a:endParaRPr lang="sk-SK" sz="28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2000" b="1" dirty="0"/>
          </a:p>
          <a:p>
            <a:pPr marL="0" indent="0">
              <a:buNone/>
            </a:pPr>
            <a:r>
              <a:rPr lang="sk-SK" sz="2000" b="1" dirty="0"/>
              <a:t>Priame výdavky: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dirty="0"/>
              <a:t>Rezerva na nepredvídané výdavky súvisiace so stavebnými prácami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dirty="0"/>
              <a:t>Stavebný dozor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000" dirty="0"/>
              <a:t>Prípravná a projektová </a:t>
            </a:r>
            <a:r>
              <a:rPr lang="sk-SK" sz="2000" dirty="0" smtClean="0"/>
              <a:t>dokumentácia</a:t>
            </a:r>
            <a:endParaRPr lang="sk-SK" sz="2000" dirty="0"/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</a:pPr>
            <a:r>
              <a:rPr lang="sk-SK" sz="2000" b="1" dirty="0"/>
              <a:t>Nepriame výdavky: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2000" dirty="0"/>
              <a:t>Realizácia procesu VO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2000" dirty="0"/>
              <a:t>Externý manažment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2000" dirty="0"/>
              <a:t>Interný manažment</a:t>
            </a:r>
          </a:p>
          <a:p>
            <a:pPr marL="0" indent="0">
              <a:buNone/>
            </a:pPr>
            <a:endParaRPr lang="sk-SK" sz="1600" dirty="0"/>
          </a:p>
          <a:p>
            <a:pPr marL="0" indent="0">
              <a:buNone/>
            </a:pPr>
            <a:endParaRPr lang="sk-SK" sz="1600" dirty="0"/>
          </a:p>
          <a:p>
            <a:pPr marL="0" indent="0">
              <a:buNone/>
            </a:pPr>
            <a:endParaRPr lang="sk-SK" sz="1600" dirty="0"/>
          </a:p>
          <a:p>
            <a:pPr lvl="0">
              <a:buFontTx/>
              <a:buChar char="-"/>
            </a:pPr>
            <a:endParaRPr lang="sk-SK" sz="1600" dirty="0"/>
          </a:p>
          <a:p>
            <a:pPr>
              <a:buFontTx/>
              <a:buChar char="-"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</p:txBody>
      </p:sp>
    </p:spTree>
    <p:extLst>
      <p:ext uri="{BB962C8B-B14F-4D97-AF65-F5344CB8AC3E}">
        <p14:creationId xmlns:p14="http://schemas.microsoft.com/office/powerpoint/2010/main" val="518557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/>
          <a:lstStyle/>
          <a:p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Výzva – informácie</a:t>
            </a:r>
          </a:p>
          <a:p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Web: 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2"/>
              </a:rPr>
              <a:t>http://www.minv.sk/?OPLZ</a:t>
            </a:r>
            <a:endParaRPr lang="sk-SK" sz="18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3"/>
              </a:rPr>
              <a:t>metodika.imrk@minv.sk</a:t>
            </a:r>
            <a:endParaRPr lang="sk-SK" sz="18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 marL="0" indent="0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Oddelenie programovania, monitorovania, hodnotenia a metodiky 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4"/>
              </a:rPr>
              <a:t>matej.mikuska@minv.sk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tel.      </a:t>
            </a:r>
            <a:r>
              <a:rPr lang="sk-SK" sz="1600" dirty="0"/>
              <a:t>+421 2 509 45 110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600" b="1" u="sng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</a:t>
            </a:r>
            <a:r>
              <a:rPr lang="sk-SK" sz="1600" b="1" u="sng" dirty="0">
                <a:solidFill>
                  <a:srgbClr val="0000FF"/>
                </a:solidFill>
                <a:cs typeface="WenQuanYi Zen Hei" charset="0"/>
              </a:rPr>
              <a:t>robert</a:t>
            </a:r>
            <a:r>
              <a:rPr lang="sk-SK" sz="1600" b="1" u="sng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5"/>
              </a:rPr>
              <a:t>.korec@minv.sk</a:t>
            </a:r>
            <a:endParaRPr lang="sk-SK" sz="1600" b="1" u="sng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tel.      </a:t>
            </a:r>
            <a:r>
              <a:rPr lang="sk-SK" sz="1600" dirty="0"/>
              <a:t>+421 2 509 45 112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 </a:t>
            </a:r>
            <a:r>
              <a:rPr lang="sk-SK" sz="1600" b="1" u="sng" dirty="0">
                <a:solidFill>
                  <a:srgbClr val="0000FF"/>
                </a:solidFill>
                <a:cs typeface="WenQuanYi Zen Hei" charset="0"/>
              </a:rPr>
              <a:t>blanka</a:t>
            </a:r>
            <a:r>
              <a:rPr lang="sk-SK" sz="1600" b="1" u="sng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6"/>
              </a:rPr>
              <a:t>.fejes@minv.sk</a:t>
            </a:r>
            <a:endParaRPr lang="sk-SK" sz="1600" b="1" u="sng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tel.      </a:t>
            </a:r>
            <a:r>
              <a:rPr lang="sk-SK" sz="1600" dirty="0"/>
              <a:t>+421 2 509 45 116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 </a:t>
            </a:r>
            <a:r>
              <a:rPr lang="sk-SK" sz="1600" b="1" u="sng" dirty="0">
                <a:solidFill>
                  <a:srgbClr val="0000FF"/>
                </a:solidFill>
                <a:cs typeface="WenQuanYi Zen Hei" charset="0"/>
              </a:rPr>
              <a:t>lucia.liptakova</a:t>
            </a:r>
            <a:r>
              <a:rPr lang="sk-SK" sz="1600" b="1" u="sng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6"/>
              </a:rPr>
              <a:t>@minv.sk</a:t>
            </a:r>
            <a:endParaRPr lang="sk-SK" sz="1600" b="1" u="sng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tel.      </a:t>
            </a:r>
            <a:r>
              <a:rPr lang="sk-SK" sz="1600" dirty="0"/>
              <a:t>+421 2 509 45 114</a:t>
            </a:r>
          </a:p>
          <a:p>
            <a:pPr marL="0" indent="0">
              <a:buNone/>
            </a:pPr>
            <a:endParaRPr lang="sk-SK" sz="1600" dirty="0"/>
          </a:p>
          <a:p>
            <a:pPr marL="0" indent="0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ITMS2014+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 </a:t>
            </a:r>
            <a:r>
              <a:rPr lang="sk-SK" sz="1600" b="1" u="sng" dirty="0">
                <a:solidFill>
                  <a:srgbClr val="0000FF"/>
                </a:solidFill>
                <a:cs typeface="WenQuanYi Zen Hei" charset="0"/>
              </a:rPr>
              <a:t>lubomira.kopcova@</a:t>
            </a:r>
            <a:r>
              <a:rPr lang="sk-SK" sz="1600" b="1" u="sng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5"/>
              </a:rPr>
              <a:t>minv.sk</a:t>
            </a:r>
            <a:endParaRPr lang="sk-SK" sz="1600" b="1" u="sng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tel.      </a:t>
            </a:r>
            <a:r>
              <a:rPr lang="sk-SK" sz="1600" dirty="0"/>
              <a:t>+421 2 509 45 113</a:t>
            </a:r>
            <a:endParaRPr lang="sk-SK" sz="1800" dirty="0"/>
          </a:p>
          <a:p>
            <a:pPr marL="0" indent="0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Oddelenie výberu projektov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7"/>
              </a:rPr>
              <a:t>jozef.rosko@minv.sk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tel.      </a:t>
            </a:r>
            <a:r>
              <a:rPr lang="sk-SK" sz="1600" dirty="0"/>
              <a:t>+421 2 509 45 070</a:t>
            </a:r>
          </a:p>
          <a:p>
            <a:pPr marL="0" indent="0">
              <a:buNone/>
            </a:pP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274632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4023</TotalTime>
  <Words>582</Words>
  <Application>Microsoft Office PowerPoint</Application>
  <PresentationFormat>Prezentácia na obrazovke (4:3)</PresentationFormat>
  <Paragraphs>143</Paragraphs>
  <Slides>9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8" baseType="lpstr">
      <vt:lpstr>Arial</vt:lpstr>
      <vt:lpstr>Calibri</vt:lpstr>
      <vt:lpstr>Times New Roman</vt:lpstr>
      <vt:lpstr>Verdana</vt:lpstr>
      <vt:lpstr>WenQuanYi Zen Hei</vt:lpstr>
      <vt:lpstr>Wingdings</vt:lpstr>
      <vt:lpstr>Motív Office</vt:lpstr>
      <vt:lpstr>1_Motív Office</vt:lpstr>
      <vt:lpstr>Dokument</vt:lpstr>
      <vt:lpstr>OPERAČNÝ PROGRAM  ĽUDSKÉ ZDROJE</vt:lpstr>
      <vt:lpstr>  </vt:lpstr>
      <vt:lpstr>  </vt:lpstr>
      <vt:lpstr>  </vt:lpstr>
      <vt:lpstr>  </vt:lpstr>
      <vt:lpstr>  </vt:lpstr>
      <vt:lpstr>  </vt:lpstr>
      <vt:lpstr>  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paul sly</dc:creator>
  <cp:lastModifiedBy>metodika2 </cp:lastModifiedBy>
  <cp:revision>267</cp:revision>
  <dcterms:created xsi:type="dcterms:W3CDTF">2015-06-03T20:40:01Z</dcterms:created>
  <dcterms:modified xsi:type="dcterms:W3CDTF">2020-02-20T13:32:39Z</dcterms:modified>
</cp:coreProperties>
</file>